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Slab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e9a22d7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e9a22d7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4e9a22d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4e9a22d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 Apps don’t need an app store! Great.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e9a22d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e9a22d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5b4909e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5b4909e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5b4909e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5b4909e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5b4909e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5b4909e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5b4909e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5b4909e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5b4909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5b4909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5b4909e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5b4909e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5b4909e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5b4909e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b78ae8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b78ae8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b78ae88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0b78ae88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46304600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46304600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5b4909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5b4909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4e9a22d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4e9a22d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46304600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46304600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63046003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6304600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63046003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63046003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63046003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63046003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63046003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6304600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46304600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46304600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0b78ae8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0b78ae8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63046003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63046003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e9a22d7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e9a22d7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e9a22d7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e9a22d7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b78ae8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b78ae8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e9a22d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e9a22d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5b4909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5b4909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e9a22d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e9a22d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5b4909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5b4909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unnkers/webeng-progressive-web-apps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gif"/><Relationship Id="rId4" Type="http://schemas.openxmlformats.org/officeDocument/2006/relationships/hyperlink" Target="https://github.com/dunnkers" TargetMode="External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Progressive Web Apps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Jeroen Overschie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63" y="782950"/>
            <a:ext cx="5015469" cy="242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760513" y="17600"/>
            <a:ext cx="5261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Web vs. Native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320200" y="3381875"/>
            <a:ext cx="5261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ative used to win in a lot of ways: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Direct access to hardware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Offline functionality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Distributed via reliable app stores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144800" y="147275"/>
            <a:ext cx="2298000" cy="1293600"/>
          </a:xfrm>
          <a:prstGeom prst="wedgeEllipseCallout">
            <a:avLst>
              <a:gd fmla="val -51069" name="adj1"/>
              <a:gd fmla="val 42751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You are too slow !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4" name="Google Shape;134;p22"/>
          <p:cNvSpPr/>
          <p:nvPr/>
        </p:nvSpPr>
        <p:spPr>
          <a:xfrm flipH="1">
            <a:off x="1476500" y="782950"/>
            <a:ext cx="1152900" cy="636600"/>
          </a:xfrm>
          <a:prstGeom prst="wedgeEllipseCallout">
            <a:avLst>
              <a:gd fmla="val -56247" name="adj1"/>
              <a:gd fmla="val 27305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Ouch!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75" y="454600"/>
            <a:ext cx="5140825" cy="28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320200" y="3381875"/>
            <a:ext cx="58383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However! In the last years Web became more mature.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Lots of new API’s to talk to the hardware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Ability to cache website for offline usage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 Light"/>
              <a:buChar char="➔"/>
            </a:pPr>
            <a:r>
              <a:rPr lang="de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Push notifications, Add To Home Screen, etc.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760513" y="17600"/>
            <a:ext cx="5261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Web vs. Native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3"/>
          <p:cNvSpPr/>
          <p:nvPr/>
        </p:nvSpPr>
        <p:spPr>
          <a:xfrm flipH="1">
            <a:off x="396325" y="216125"/>
            <a:ext cx="2550000" cy="1145400"/>
          </a:xfrm>
          <a:prstGeom prst="wedgeEllipseCallout">
            <a:avLst>
              <a:gd fmla="val -51069" name="adj1"/>
              <a:gd fmla="val 42751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 work offline too!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1613" r="0" t="3110"/>
          <a:stretch/>
        </p:blipFill>
        <p:spPr>
          <a:xfrm>
            <a:off x="1760488" y="1007425"/>
            <a:ext cx="5623024" cy="31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The Challenge</a:t>
            </a:r>
            <a:endParaRPr sz="2800"/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Browsers</a:t>
            </a:r>
            <a:endParaRPr/>
          </a:p>
        </p:txBody>
      </p:sp>
      <p:cxnSp>
        <p:nvCxnSpPr>
          <p:cNvPr id="154" name="Google Shape;154;p25"/>
          <p:cNvCxnSpPr>
            <a:stCxn id="153" idx="2"/>
            <a:endCxn id="155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5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Operating systems</a:t>
            </a:r>
            <a:endParaRPr/>
          </a:p>
        </p:txBody>
      </p:sp>
      <p:cxnSp>
        <p:nvCxnSpPr>
          <p:cNvPr id="156" name="Google Shape;156;p25"/>
          <p:cNvCxnSpPr>
            <a:stCxn id="155" idx="2"/>
            <a:endCxn id="157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5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Hardware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18500" l="0" r="0" t="0"/>
          <a:stretch/>
        </p:blipFill>
        <p:spPr>
          <a:xfrm>
            <a:off x="5497850" y="2606175"/>
            <a:ext cx="1433191" cy="77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4112" l="28273" r="25217" t="80401"/>
          <a:stretch/>
        </p:blipFill>
        <p:spPr>
          <a:xfrm>
            <a:off x="4970650" y="1155750"/>
            <a:ext cx="2487600" cy="546625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000000">
                <a:alpha val="71000"/>
              </a:srgbClr>
            </a:outerShdw>
          </a:effectLst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1176" y="4409500"/>
            <a:ext cx="966725" cy="7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95700" y="2192350"/>
            <a:ext cx="5385000" cy="26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Fixed broadband, wifi or cellular?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Low-bandwidth or unreliable connections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Offline</a:t>
            </a:r>
            <a:endParaRPr sz="1800"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471900" y="440125"/>
            <a:ext cx="8222100" cy="10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Challenge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792425" y="1800950"/>
            <a:ext cx="7905300" cy="3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000"/>
              <a:t>PWA’s leverage new web API’s to make your webapp feel like native.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Tools for becoming progressive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807900" y="874275"/>
            <a:ext cx="2158500" cy="602700"/>
          </a:xfrm>
          <a:prstGeom prst="roundRect">
            <a:avLst>
              <a:gd fmla="val 81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API’s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560400" y="2411350"/>
            <a:ext cx="2653500" cy="504300"/>
          </a:xfrm>
          <a:prstGeom prst="roundRect">
            <a:avLst>
              <a:gd fmla="val 458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Service Worker API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141475" y="3141863"/>
            <a:ext cx="1702800" cy="504300"/>
          </a:xfrm>
          <a:prstGeom prst="roundRect">
            <a:avLst>
              <a:gd fmla="val 9086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Push API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2009500" y="3141863"/>
            <a:ext cx="1959900" cy="504300"/>
          </a:xfrm>
          <a:prstGeom prst="roundRect">
            <a:avLst>
              <a:gd fmla="val 7212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Notifications </a:t>
            </a: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44575" y="3872400"/>
            <a:ext cx="2540400" cy="504300"/>
          </a:xfrm>
          <a:prstGeom prst="roundRect">
            <a:avLst>
              <a:gd fmla="val 948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Push-Notifications API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560400" y="1476975"/>
            <a:ext cx="2653500" cy="706750"/>
            <a:chOff x="560400" y="1476975"/>
            <a:chExt cx="2653500" cy="706750"/>
          </a:xfrm>
        </p:grpSpPr>
        <p:sp>
          <p:nvSpPr>
            <p:cNvPr id="183" name="Google Shape;183;p28"/>
            <p:cNvSpPr/>
            <p:nvPr/>
          </p:nvSpPr>
          <p:spPr>
            <a:xfrm>
              <a:off x="560400" y="1679425"/>
              <a:ext cx="2653500" cy="504300"/>
            </a:xfrm>
            <a:prstGeom prst="roundRect">
              <a:avLst>
                <a:gd fmla="val 458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</a:t>
              </a:r>
              <a:r>
                <a:rPr lang="de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Worker API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4" name="Google Shape;184;p28"/>
            <p:cNvCxnSpPr>
              <a:stCxn id="177" idx="2"/>
              <a:endCxn id="183" idx="0"/>
            </p:cNvCxnSpPr>
            <p:nvPr/>
          </p:nvCxnSpPr>
          <p:spPr>
            <a:xfrm>
              <a:off x="1887150" y="1476975"/>
              <a:ext cx="0" cy="202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85" name="Google Shape;185;p28"/>
          <p:cNvCxnSpPr>
            <a:stCxn id="183" idx="2"/>
            <a:endCxn id="178" idx="0"/>
          </p:cNvCxnSpPr>
          <p:nvPr/>
        </p:nvCxnSpPr>
        <p:spPr>
          <a:xfrm>
            <a:off x="1887150" y="2183725"/>
            <a:ext cx="0" cy="2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8"/>
          <p:cNvCxnSpPr>
            <a:stCxn id="178" idx="2"/>
            <a:endCxn id="180" idx="0"/>
          </p:cNvCxnSpPr>
          <p:nvPr/>
        </p:nvCxnSpPr>
        <p:spPr>
          <a:xfrm flipH="1" rot="-5400000">
            <a:off x="2325150" y="2477650"/>
            <a:ext cx="226200" cy="1102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8"/>
          <p:cNvCxnSpPr>
            <a:stCxn id="178" idx="2"/>
            <a:endCxn id="179" idx="0"/>
          </p:cNvCxnSpPr>
          <p:nvPr/>
        </p:nvCxnSpPr>
        <p:spPr>
          <a:xfrm rot="5400000">
            <a:off x="1326900" y="2581600"/>
            <a:ext cx="226200" cy="894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8"/>
          <p:cNvCxnSpPr>
            <a:stCxn id="180" idx="2"/>
            <a:endCxn id="181" idx="0"/>
          </p:cNvCxnSpPr>
          <p:nvPr/>
        </p:nvCxnSpPr>
        <p:spPr>
          <a:xfrm rot="5400000">
            <a:off x="2389000" y="3271913"/>
            <a:ext cx="226200" cy="9747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8"/>
          <p:cNvCxnSpPr>
            <a:stCxn id="179" idx="2"/>
            <a:endCxn id="181" idx="0"/>
          </p:cNvCxnSpPr>
          <p:nvPr/>
        </p:nvCxnSpPr>
        <p:spPr>
          <a:xfrm flipH="1" rot="-5400000">
            <a:off x="1390675" y="3248363"/>
            <a:ext cx="226200" cy="1021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8"/>
          <p:cNvSpPr/>
          <p:nvPr/>
        </p:nvSpPr>
        <p:spPr>
          <a:xfrm>
            <a:off x="455675" y="4545300"/>
            <a:ext cx="3118200" cy="504300"/>
          </a:xfrm>
          <a:prstGeom prst="roundRect">
            <a:avLst>
              <a:gd fmla="val 9488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➔"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… there exist </a:t>
            </a: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API’s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4639250" y="943700"/>
            <a:ext cx="734700" cy="3537000"/>
          </a:xfrm>
          <a:prstGeom prst="rightBrace">
            <a:avLst>
              <a:gd fmla="val 9413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4294967295" type="body"/>
          </p:nvPr>
        </p:nvSpPr>
        <p:spPr>
          <a:xfrm>
            <a:off x="5582925" y="2132325"/>
            <a:ext cx="35949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400"/>
              <a:t>New core API’s facilitate a lot of new functionality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4294967295" type="body"/>
          </p:nvPr>
        </p:nvSpPr>
        <p:spPr>
          <a:xfrm>
            <a:off x="995450" y="3171800"/>
            <a:ext cx="17739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400"/>
              <a:t>Lighthouse</a:t>
            </a:r>
            <a:endParaRPr sz="2400"/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Tools for becoming progressive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3474900" y="874275"/>
            <a:ext cx="2158500" cy="602700"/>
          </a:xfrm>
          <a:prstGeom prst="roundRect">
            <a:avLst>
              <a:gd fmla="val 81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Audit Tools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975" y="1670975"/>
            <a:ext cx="5067874" cy="3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027" y="2281026"/>
            <a:ext cx="1773775" cy="9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4294967295" type="body"/>
          </p:nvPr>
        </p:nvSpPr>
        <p:spPr>
          <a:xfrm>
            <a:off x="995450" y="3171800"/>
            <a:ext cx="17739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400"/>
              <a:t>Lighthouse</a:t>
            </a:r>
            <a:endParaRPr sz="2400"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Tools for becoming progressive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27" y="2281026"/>
            <a:ext cx="1773775" cy="9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475" y="694688"/>
            <a:ext cx="5709525" cy="42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/>
              <a:t>Tools for becoming progressive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294300" y="874275"/>
            <a:ext cx="2328600" cy="602700"/>
          </a:xfrm>
          <a:prstGeom prst="roundRect">
            <a:avLst>
              <a:gd fmla="val 818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practices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1590000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579175" y="0"/>
            <a:ext cx="7788600" cy="27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</a:t>
            </a:r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677700" y="1963600"/>
            <a:ext cx="7788600" cy="31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200"/>
              <a:t>to become </a:t>
            </a:r>
            <a:r>
              <a:rPr lang="de" sz="7200">
                <a:solidFill>
                  <a:srgbClr val="999999"/>
                </a:solidFill>
              </a:rPr>
              <a:t>progressive</a:t>
            </a:r>
            <a:endParaRPr sz="7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Becoming progressive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17801" l="2074" r="44995" t="9597"/>
          <a:stretch/>
        </p:blipFill>
        <p:spPr>
          <a:xfrm>
            <a:off x="3737725" y="1845875"/>
            <a:ext cx="2713000" cy="12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4189675" y="3145225"/>
            <a:ext cx="2154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Core requirements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6653050" y="3145225"/>
            <a:ext cx="2154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Optional extra features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17801" l="58054" r="2703" t="9597"/>
          <a:stretch/>
        </p:blipFill>
        <p:spPr>
          <a:xfrm>
            <a:off x="6653050" y="1845875"/>
            <a:ext cx="2011425" cy="12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Becoming Progressive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236" name="Google Shape;236;p34"/>
          <p:cNvSpPr txBox="1"/>
          <p:nvPr>
            <p:ph idx="4294967295" type="body"/>
          </p:nvPr>
        </p:nvSpPr>
        <p:spPr>
          <a:xfrm>
            <a:off x="675175" y="781700"/>
            <a:ext cx="6833100" cy="4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Serve over HTTPS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Service Worker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Web App Manifest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Offline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666666"/>
                </a:solidFill>
              </a:rPr>
              <a:t>Optimisation: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Performance</a:t>
            </a:r>
            <a:endParaRPr sz="2400">
              <a:solidFill>
                <a:srgbClr val="6666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Critical Rendering Path</a:t>
            </a:r>
            <a:endParaRPr sz="2400">
              <a:solidFill>
                <a:srgbClr val="6666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Accelerated Mobile Pages (AMP)</a:t>
            </a:r>
            <a:endParaRPr sz="2400">
              <a:solidFill>
                <a:srgbClr val="666666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de" sz="2400">
                <a:solidFill>
                  <a:srgbClr val="666666"/>
                </a:solidFill>
              </a:rPr>
              <a:t>Service Side Rendering (SSR)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Critical Rendering Path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Render as fast as possible. Delay load of all non-critical content.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250" y="1198350"/>
            <a:ext cx="5594301" cy="27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4668050" y="4875525"/>
            <a:ext cx="4476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de" sz="8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 https://developers.google.com/web/fundamentals/performance/critical-rendering-path/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8769400" y="3945150"/>
            <a:ext cx="228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de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Critical Rendering Path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4668050" y="4875525"/>
            <a:ext cx="4476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de" sz="8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 https://developers.google.com/web/fundamentals/performance/critical-rendering-path/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2" name="Google Shape;252;p36"/>
          <p:cNvGrpSpPr/>
          <p:nvPr/>
        </p:nvGrpSpPr>
        <p:grpSpPr>
          <a:xfrm>
            <a:off x="3475254" y="1054562"/>
            <a:ext cx="5668791" cy="2861504"/>
            <a:chOff x="152400" y="1389650"/>
            <a:chExt cx="7515300" cy="3509325"/>
          </a:xfrm>
        </p:grpSpPr>
        <p:pic>
          <p:nvPicPr>
            <p:cNvPr id="253" name="Google Shape;25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89650"/>
              <a:ext cx="7515299" cy="350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6"/>
            <p:cNvSpPr txBox="1"/>
            <p:nvPr/>
          </p:nvSpPr>
          <p:spPr>
            <a:xfrm>
              <a:off x="7439700" y="4631075"/>
              <a:ext cx="228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de" sz="10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5" name="Google Shape;255;p36"/>
          <p:cNvSpPr txBox="1"/>
          <p:nvPr>
            <p:ph idx="4294967295" type="body"/>
          </p:nvPr>
        </p:nvSpPr>
        <p:spPr>
          <a:xfrm>
            <a:off x="198825" y="959550"/>
            <a:ext cx="32157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The DOM and CSSOM trees are combined to form the render tree.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Render tree contains only the nodes required to render the page.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Layout computes the exact position and size of each object.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de" sz="1400"/>
              <a:t>The last step is paint, which takes in the final render tree and renders the pixels to the screen.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Critical Rendering Path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0" y="3253475"/>
            <a:ext cx="4977849" cy="6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50" y="1534575"/>
            <a:ext cx="3592574" cy="6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idx="4294967295" type="body"/>
          </p:nvPr>
        </p:nvSpPr>
        <p:spPr>
          <a:xfrm>
            <a:off x="447550" y="1028700"/>
            <a:ext cx="4572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de" sz="1400"/>
              <a:t>CSS loads in any case.</a:t>
            </a:r>
            <a:endParaRPr sz="1400"/>
          </a:p>
        </p:txBody>
      </p:sp>
      <p:sp>
        <p:nvSpPr>
          <p:cNvPr id="264" name="Google Shape;264;p37"/>
          <p:cNvSpPr txBox="1"/>
          <p:nvPr>
            <p:ph idx="4294967295" type="body"/>
          </p:nvPr>
        </p:nvSpPr>
        <p:spPr>
          <a:xfrm>
            <a:off x="447550" y="2748000"/>
            <a:ext cx="46368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de" sz="1400"/>
              <a:t>CSS only load on selected environments.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 Workers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450"/>
            <a:ext cx="8839200" cy="415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 Workers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1026075"/>
            <a:ext cx="53911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Web Workers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00" y="1154950"/>
            <a:ext cx="3203779" cy="51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25" y="1829089"/>
            <a:ext cx="3213934" cy="163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35" y="3665762"/>
            <a:ext cx="3198702" cy="124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Service Workers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38" y="771450"/>
            <a:ext cx="795651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38" y="1224175"/>
            <a:ext cx="8869323" cy="36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46700" y="354725"/>
            <a:ext cx="56361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Your web-app should be fast.</a:t>
            </a:r>
            <a:endParaRPr sz="3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Service Workers</a:t>
            </a:r>
            <a:endParaRPr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00" y="883125"/>
            <a:ext cx="73533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Demo</a:t>
            </a:r>
            <a:endParaRPr sz="3600"/>
          </a:p>
        </p:txBody>
      </p:sp>
      <p:sp>
        <p:nvSpPr>
          <p:cNvPr id="302" name="Google Shape;302;p43"/>
          <p:cNvSpPr txBox="1"/>
          <p:nvPr/>
        </p:nvSpPr>
        <p:spPr>
          <a:xfrm>
            <a:off x="5526750" y="1048850"/>
            <a:ext cx="26559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Tag along: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https://github.com/dunnkers/webeng-progressive-web-apps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91" y="1488154"/>
            <a:ext cx="297949" cy="29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539" y="2165050"/>
            <a:ext cx="2350325" cy="23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Optimising images and using a web worker.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Stay ahead of the curve: learn PWA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600"/>
              <a:t>Thanks!</a:t>
            </a:r>
            <a:endParaRPr sz="9600"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Jeroen Overschie</a:t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3744988"/>
            <a:ext cx="6096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3860700" y="4730175"/>
            <a:ext cx="16077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https://github.com/dunnkers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241" y="4756779"/>
            <a:ext cx="297949" cy="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6575" y="6450"/>
            <a:ext cx="9144000" cy="5143500"/>
          </a:xfrm>
          <a:prstGeom prst="rect">
            <a:avLst/>
          </a:prstGeom>
          <a:solidFill>
            <a:srgbClr val="000000">
              <a:alpha val="42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890825" y="2062650"/>
            <a:ext cx="6253200" cy="972000"/>
          </a:xfrm>
          <a:prstGeom prst="rect">
            <a:avLst/>
          </a:prstGeom>
          <a:solidFill>
            <a:srgbClr val="FFFFFF">
              <a:alpha val="8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of users will bounce from sites that will take longer than </a:t>
            </a:r>
            <a:r>
              <a:rPr b="1" lang="de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 seconds</a:t>
            </a:r>
            <a:r>
              <a:rPr lang="de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to load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136401" y="1581450"/>
            <a:ext cx="2009400" cy="1993500"/>
          </a:xfrm>
          <a:prstGeom prst="ellipse">
            <a:avLst/>
          </a:prstGeom>
          <a:solidFill>
            <a:srgbClr val="FFFFFF">
              <a:alpha val="60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391417" y="1876807"/>
            <a:ext cx="1499400" cy="1386600"/>
          </a:xfrm>
          <a:prstGeom prst="ellipse">
            <a:avLst/>
          </a:prstGeom>
          <a:solidFill>
            <a:srgbClr val="FFFFFF">
              <a:alpha val="8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136600" y="1581375"/>
            <a:ext cx="20232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40%</a:t>
            </a:r>
            <a:endParaRPr sz="36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9" name="Google Shape;89;p16"/>
          <p:cNvSpPr/>
          <p:nvPr/>
        </p:nvSpPr>
        <p:spPr>
          <a:xfrm rot="5399483">
            <a:off x="1151288" y="1566750"/>
            <a:ext cx="1993500" cy="2022900"/>
          </a:xfrm>
          <a:prstGeom prst="blockArc">
            <a:avLst>
              <a:gd fmla="val 10800000" name="adj1"/>
              <a:gd fmla="val 19839991" name="adj2"/>
              <a:gd fmla="val 15029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25" y="4806375"/>
            <a:ext cx="914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Source: https://developers.google.com/web/ilt/pwa/why-build-pwa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5045000" y="-150"/>
            <a:ext cx="3783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240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104%</a:t>
            </a:r>
            <a:endParaRPr b="1" sz="240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more new users across all browsers; 82% increase in iOS conversion rate</a:t>
            </a:r>
            <a:endParaRPr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240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2X</a:t>
            </a:r>
            <a:endParaRPr b="1" sz="240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more pages visited per session per user across all browsers</a:t>
            </a:r>
            <a:endParaRPr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2400">
                <a:solidFill>
                  <a:srgbClr val="4285F5"/>
                </a:solidFill>
                <a:latin typeface="Roboto"/>
                <a:ea typeface="Roboto"/>
                <a:cs typeface="Roboto"/>
                <a:sym typeface="Roboto"/>
              </a:rPr>
              <a:t>74%</a:t>
            </a:r>
            <a:endParaRPr b="1" sz="2400">
              <a:solidFill>
                <a:srgbClr val="428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>
                <a:solidFill>
                  <a:srgbClr val="4D4D4D"/>
                </a:solidFill>
                <a:latin typeface="Roboto"/>
                <a:ea typeface="Roboto"/>
                <a:cs typeface="Roboto"/>
                <a:sym typeface="Roboto"/>
              </a:rPr>
              <a:t>increase in time spent per session across all browsers</a:t>
            </a:r>
            <a:endParaRPr>
              <a:solidFill>
                <a:srgbClr val="4D4D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00" y="640225"/>
            <a:ext cx="2205650" cy="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69267"/>
          <a:stretch/>
        </p:blipFill>
        <p:spPr>
          <a:xfrm>
            <a:off x="72225" y="3896100"/>
            <a:ext cx="4105600" cy="1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12451" y="3195925"/>
            <a:ext cx="1727400" cy="306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Monthly traffic: 666.50M</a:t>
            </a:r>
            <a:endParaRPr sz="10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32304" y="1306400"/>
            <a:ext cx="3567900" cy="17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Upgraded their web-app to use PWA principles.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5500" y="0"/>
            <a:ext cx="8222100" cy="25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/>
              <a:t>Users want PWA’s</a:t>
            </a:r>
            <a:endParaRPr sz="60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5500" y="2571600"/>
            <a:ext cx="82221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000"/>
              <a:t>What makes a webapp progressive?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60950" y="608250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PWA?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15435" r="17455" t="0"/>
          <a:stretch/>
        </p:blipFill>
        <p:spPr>
          <a:xfrm>
            <a:off x="3105900" y="2673850"/>
            <a:ext cx="2932201" cy="21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490250" y="488250"/>
            <a:ext cx="7761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“</a:t>
            </a:r>
            <a:r>
              <a:rPr lang="de" sz="2400"/>
              <a:t>Progressive Web Applications are web applications that [...] offer the user functionality such as working offline, push notifications, and device hardware access traditionally available only to native applications.”</a:t>
            </a:r>
            <a:endParaRPr sz="2400"/>
          </a:p>
        </p:txBody>
      </p:sp>
      <p:sp>
        <p:nvSpPr>
          <p:cNvPr id="118" name="Google Shape;118;p20"/>
          <p:cNvSpPr txBox="1"/>
          <p:nvPr/>
        </p:nvSpPr>
        <p:spPr>
          <a:xfrm>
            <a:off x="125" y="4806375"/>
            <a:ext cx="914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de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https://en.wikipedia.org/wiki/Progressive_web_applications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490250" y="488250"/>
            <a:ext cx="7761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“</a:t>
            </a:r>
            <a:r>
              <a:rPr lang="de" sz="2400"/>
              <a:t>Progressive Web Applications are web applications that [...] offer the user functionality such as working offline, push notifications, and device hardware access </a:t>
            </a:r>
            <a:r>
              <a:rPr b="1" lang="de" sz="2400" u="sng"/>
              <a:t>traditionally available only to native applications</a:t>
            </a:r>
            <a:r>
              <a:rPr lang="de" sz="2400"/>
              <a:t>.”</a:t>
            </a:r>
            <a:endParaRPr sz="2400"/>
          </a:p>
        </p:txBody>
      </p:sp>
      <p:sp>
        <p:nvSpPr>
          <p:cNvPr id="125" name="Google Shape;125;p21"/>
          <p:cNvSpPr txBox="1"/>
          <p:nvPr/>
        </p:nvSpPr>
        <p:spPr>
          <a:xfrm>
            <a:off x="125" y="4806375"/>
            <a:ext cx="914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Source: https://en.wikipedia.org/wiki/Progressive_web_applications</a:t>
            </a:r>
            <a:endParaRPr sz="8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